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0" r:id="rId17"/>
    <p:sldId id="281" r:id="rId18"/>
    <p:sldId id="282" r:id="rId19"/>
    <p:sldId id="283" r:id="rId20"/>
    <p:sldId id="284" r:id="rId21"/>
    <p:sldId id="285" r:id="rId22"/>
    <p:sldId id="290" r:id="rId23"/>
    <p:sldId id="291" r:id="rId24"/>
    <p:sldId id="292" r:id="rId25"/>
    <p:sldId id="293" r:id="rId26"/>
    <p:sldId id="294" r:id="rId27"/>
    <p:sldId id="295" r:id="rId28"/>
    <p:sldId id="298" r:id="rId29"/>
    <p:sldId id="301" r:id="rId30"/>
    <p:sldId id="302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0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120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9483725"/>
            <a:ext cx="0" cy="2035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222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53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8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6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75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680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782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5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32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987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49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60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704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806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909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01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318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2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4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37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39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4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4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46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8337-D36F-4CDC-A315-5F32AC7438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89C2-55DD-44B1-AD09-EFE7B9BBF0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62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62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BB4C-937C-4CB5-AF73-47F93B419C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65A-DA30-4A3D-9852-5352B701BF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D9ED-9F9D-4E2A-B804-01E5EDC1B6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A7C4F-A77D-4369-88B2-BCEBBBA157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D2F3-24B8-40B4-BEA8-AB462A3170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F327-780F-47E7-9F96-7A8CE4E49D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FB53B-7A63-4A9D-A4BB-DC40E31A18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677F-ABD4-48A6-B5CA-2BB4D0324D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0644C-BA06-42D4-B8D7-142B92815D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4CA3-B8A9-45BD-BD66-536F88BA8A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2B03-71B4-44DF-AA7E-AFA87EB657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5D36-7EC4-4EEE-AB3C-6BF1D09859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913D-1E63-4F40-90D0-4BE0E024C4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5968-2AAE-4B83-9C58-2DDC43C527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49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ABAB5-E1E2-4146-8E3F-ED444F5409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E3BD-6EA9-49C3-B3EB-E2EFB6CABF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3932-8718-4769-94EB-C407DC1BB4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BA1B0-6A42-4162-8882-003ED3EB75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0676E-6587-43D6-B2C4-A5BBC0B1C0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BCAB-A51A-447F-9657-F1BE8D063D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0"/>
            <a:ext cx="7239000" cy="1978025"/>
            <a:chOff x="0" y="0"/>
            <a:chExt cx="4560" cy="1246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583"/>
              <a:ext cx="4486" cy="664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  <a:gd name="T12" fmla="*/ 0 w 4806"/>
                <a:gd name="T13" fmla="*/ 0 h 665"/>
                <a:gd name="T14" fmla="*/ 4806 w 4806"/>
                <a:gd name="T15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A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4561" cy="1198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w 4562"/>
                <a:gd name="T13" fmla="*/ 0 h 1199"/>
                <a:gd name="T14" fmla="*/ 4562 w 4562"/>
                <a:gd name="T15" fmla="*/ 119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49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57200" y="6242050"/>
            <a:ext cx="21304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124200" y="6242050"/>
            <a:ext cx="28924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EE2B46E-49EB-442F-BA9E-978A4E5593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2pPr>
      <a:lvl3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3pPr>
      <a:lvl4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4pPr>
      <a:lvl5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5pPr>
      <a:lvl6pPr marL="4572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6pPr>
      <a:lvl7pPr marL="9144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7pPr>
      <a:lvl8pPr marL="1371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8pPr>
      <a:lvl9pPr marL="18288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9pPr>
    </p:titleStyle>
    <p:bodyStyle>
      <a:lvl1pPr marL="338138" indent="-338138" algn="l" defTabSz="449263" rtl="0" eaLnBrk="0" fontAlgn="base" hangingPunct="0">
        <a:lnSpc>
          <a:spcPct val="98000"/>
        </a:lnSpc>
        <a:spcBef>
          <a:spcPts val="800"/>
        </a:spcBef>
        <a:spcAft>
          <a:spcPct val="0"/>
        </a:spcAft>
        <a:buClr>
          <a:srgbClr val="FFCC66"/>
        </a:buClr>
        <a:buSzPct val="80000"/>
        <a:buFont typeface="Wingdings" charset="2"/>
        <a:buChar char="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98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Georgia" pitchFamily="16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600"/>
        </a:spcBef>
        <a:spcAft>
          <a:spcPct val="0"/>
        </a:spcAft>
        <a:buClr>
          <a:srgbClr val="FFCC66"/>
        </a:buClr>
        <a:buSzPct val="100000"/>
        <a:buFont typeface="Wingdings" charset="2"/>
        <a:buChar char="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Georgia" pitchFamily="16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0" y="0"/>
            <a:ext cx="8455025" cy="5940425"/>
            <a:chOff x="0" y="0"/>
            <a:chExt cx="5326" cy="3742"/>
          </a:xfrm>
        </p:grpSpPr>
        <p:sp>
          <p:nvSpPr>
            <p:cNvPr id="2050" name="Freeform 2"/>
            <p:cNvSpPr>
              <a:spLocks noChangeArrowheads="1"/>
            </p:cNvSpPr>
            <p:nvPr/>
          </p:nvSpPr>
          <p:spPr bwMode="auto">
            <a:xfrm>
              <a:off x="0" y="1440"/>
              <a:ext cx="5154" cy="2303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  <a:gd name="T12" fmla="*/ 0 w 5155"/>
                <a:gd name="T13" fmla="*/ 0 h 2304"/>
                <a:gd name="T14" fmla="*/ 5155 w 5155"/>
                <a:gd name="T15" fmla="*/ 2304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60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051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327" cy="3688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w 5328"/>
                <a:gd name="T11" fmla="*/ 0 h 3689"/>
                <a:gd name="T12" fmla="*/ 5328 w 5328"/>
                <a:gd name="T13" fmla="*/ 368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0">
              <a:gsLst>
                <a:gs pos="0">
                  <a:srgbClr val="720000"/>
                </a:gs>
                <a:gs pos="100000">
                  <a:srgbClr val="8C00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6242050"/>
            <a:ext cx="21304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6242050"/>
            <a:ext cx="28924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buFont typeface="Georgia" pitchFamily="16" charset="0"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E070D3C-3117-4FC3-B4B0-40B6D8000F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66888"/>
            <a:ext cx="7767638" cy="173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51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2pPr>
      <a:lvl3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3pPr>
      <a:lvl4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4pPr>
      <a:lvl5pPr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5pPr>
      <a:lvl6pPr marL="4572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6pPr>
      <a:lvl7pPr marL="9144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7pPr>
      <a:lvl8pPr marL="1371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8pPr>
      <a:lvl9pPr marL="18288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CC"/>
        </a:buClr>
        <a:buSzPct val="100000"/>
        <a:buFont typeface="Georgia" pitchFamily="16" charset="0"/>
        <a:defRPr sz="4400">
          <a:solidFill>
            <a:srgbClr val="FFFFCC"/>
          </a:solidFill>
          <a:latin typeface="Georgia" pitchFamily="16" charset="0"/>
          <a:cs typeface="Arial" charset="0"/>
        </a:defRPr>
      </a:lvl9pPr>
    </p:titleStyle>
    <p:bodyStyle>
      <a:lvl1pPr marL="338138" indent="-338138" algn="l" defTabSz="449263" rtl="0" eaLnBrk="0" fontAlgn="base" hangingPunct="0">
        <a:lnSpc>
          <a:spcPct val="98000"/>
        </a:lnSpc>
        <a:spcBef>
          <a:spcPts val="800"/>
        </a:spcBef>
        <a:spcAft>
          <a:spcPct val="0"/>
        </a:spcAft>
        <a:buClr>
          <a:srgbClr val="FFCC66"/>
        </a:buClr>
        <a:buSzPct val="80000"/>
        <a:buFont typeface="Wingdings" charset="2"/>
        <a:buChar char="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98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Georgia" pitchFamily="16" charset="0"/>
        <a:buChar char="–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600"/>
        </a:spcBef>
        <a:spcAft>
          <a:spcPct val="0"/>
        </a:spcAft>
        <a:buClr>
          <a:srgbClr val="FFCC66"/>
        </a:buClr>
        <a:buSzPct val="100000"/>
        <a:buFont typeface="Wingdings" charset="2"/>
        <a:buChar char="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Georgia" pitchFamily="16" charset="0"/>
        <a:buChar char="–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8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" charset="2"/>
        <a:buChar char="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67544" y="1628800"/>
            <a:ext cx="7772400" cy="173672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 anchorCtr="1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APPROFONDIMENTI SU: RAZZE</a:t>
            </a:r>
            <a:r>
              <a:rPr lang="it-IT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, ETNIE e MIGRAZIONI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038872" cy="272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10000"/>
            <a:ext cx="2817118" cy="1923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04664"/>
            <a:ext cx="17526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715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Razzismo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85800"/>
            <a:ext cx="3662363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04800" y="1066800"/>
            <a:ext cx="4572000" cy="5105400"/>
          </a:xfrm>
          <a:prstGeom prst="rect">
            <a:avLst/>
          </a:prstGeom>
          <a:solidFill>
            <a:srgbClr val="FF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80000"/>
              </a:lnSpc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Il RAZZISMO è la credenza</a:t>
            </a:r>
          </a:p>
          <a:p>
            <a:pPr algn="ctr">
              <a:lnSpc>
                <a:spcPct val="80000"/>
              </a:lnSpc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che certi gruppi di individui</a:t>
            </a:r>
          </a:p>
          <a:p>
            <a:pPr algn="ctr">
              <a:lnSpc>
                <a:spcPct val="80000"/>
              </a:lnSpc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siano superiori ad altri </a:t>
            </a:r>
          </a:p>
          <a:p>
            <a:pPr algn="ctr">
              <a:lnSpc>
                <a:spcPct val="80000"/>
              </a:lnSpc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sulla base</a:t>
            </a:r>
          </a:p>
          <a:p>
            <a:pPr algn="ctr">
              <a:lnSpc>
                <a:spcPct val="80000"/>
              </a:lnSpc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di differenze biologiche </a:t>
            </a:r>
          </a:p>
          <a:p>
            <a:pPr algn="ctr">
              <a:lnSpc>
                <a:spcPct val="80000"/>
              </a:lnSpc>
              <a:spcBef>
                <a:spcPts val="6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e culturali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61722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Esiste anche una forma di </a:t>
            </a:r>
            <a:r>
              <a:rPr lang="it-IT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razzismo istituzionale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e di "</a:t>
            </a:r>
            <a:r>
              <a:rPr lang="it-IT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discriminazione strutturale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“, che è di solito impiegata in contrapposizione alla nozione di "discriminazione volontaria". </a:t>
            </a:r>
          </a:p>
          <a:p>
            <a:pPr marL="338138" indent="-338138">
              <a:lnSpc>
                <a:spcPct val="9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</a:t>
            </a:r>
            <a:r>
              <a:rPr lang="it-IT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discriminazione volontaria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è quella che viene intenzionalmente operata da alcuni soggetti nei confronti di altri, o da disposizioni legislative volte a ottenere effetti discriminatori. La </a:t>
            </a:r>
            <a:r>
              <a:rPr lang="it-IT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discriminazione strutturale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invece prescinde dalla volontà del legislatore di discriminare e deriva dal sistema sociale e dalle condizioni sociali che caratterizzano i gruppi minoritari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-468560" y="260648"/>
            <a:ext cx="8229600" cy="104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Dove si origina il pregiudizio? </a:t>
            </a:r>
            <a:b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Teorie psicologiche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2060848"/>
            <a:ext cx="8229600" cy="465269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Char char="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Teoria del </a:t>
            </a:r>
            <a:r>
              <a:rPr lang="it-IT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capro espiatorio</a:t>
            </a: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Il pregiudizio si fonda su stereotipi: le persone individuano dei capri espiatori (in genere gruppi relativamente impotenti)</a:t>
            </a:r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Char char="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Teoria della </a:t>
            </a:r>
            <a:r>
              <a:rPr lang="it-IT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proiezione</a:t>
            </a: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Inconscia attribuzione ad altri di propri desideri o caratteristiche (es. </a:t>
            </a:r>
            <a:r>
              <a:rPr lang="it-IT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personalità autoritaria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di Adorno)</a:t>
            </a:r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6635080" cy="99412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Dove si origina il pregiudizio? </a:t>
            </a:r>
            <a:b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interpretazioni sociologiche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6101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Etnocentrismo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: diffidenza verso membri di altre culture, giudicate inferiori rispetto alla propria</a:t>
            </a: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Chiusura di gruppo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: un gruppo, attraverso “meccanismi di esclusione”, mantiene i confini che la separano da altri gruppi (es. limitazione o proibizione di matrimoni interetnici, ghetti, ecc.)</a:t>
            </a:r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2132856"/>
            <a:ext cx="8229600" cy="3963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Char char="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Allocazione differenziale delle risorse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: è la distribuzione diseguale dei beni materiali. Avviene quando i membri di un gruppo occupano una posizione di potere verso i membri di un altro gruppo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51520" y="332656"/>
            <a:ext cx="6635080" cy="99412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Dove si origina il pregiudizio? </a:t>
            </a:r>
            <a:b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interpretazioni sociologiche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6419056" cy="11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Modelli di integrazione etnica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1520" y="1988840"/>
            <a:ext cx="8712968" cy="467389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4838" indent="-604838" algn="ctr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1. ASSIMILAZIONE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Gli immigrati dovrebbero abbandonare i propri usi e costumi, al fine di aderire ai valori e alle norme della società di arrivo</a:t>
            </a:r>
          </a:p>
          <a:p>
            <a:pPr marL="604838" indent="-604838" algn="ctr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it-IT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604838" indent="-604838" algn="ctr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2. MELTING POT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Gli immigrati non abbandonano i propri usi e costumi. La società risulta così composta dalla mescolanza (crogiuolo) di modelli culturali differenti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2132856"/>
            <a:ext cx="8229600" cy="396314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 algn="ctr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3. PLURALISMO CULTURALE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Le minoranze etniche hanno pari dignità rispetto alla maggioranza. Si intende promuovere una società pluralistica, in cui le differenze etniche siano rispettate e considerate come componenti essenziali per la comunità ed arricchenti la “cultura nazionale”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9451" y="476672"/>
            <a:ext cx="6926896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Modelli di integrazione etnica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6275040" cy="86836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 conflitti etnici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9512" y="2060848"/>
            <a:ext cx="8784976" cy="456855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- 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PULIZIA ETNICA: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esplulsione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forzata di un’etnia attraverso strumenti come la violenza, le minacce e le campagne terroristiche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GENOCIDIO: eliminazione sistematica di un gruppo etnico da parte di un altro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Es.: olocausto nazista; genocidio in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Rwanda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(hutu vs tutsi)</a:t>
            </a: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		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etnicizzazione</a:t>
            </a: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	    costruzione sociale dell’odio inter-etnico</a:t>
            </a: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381000" y="5410200"/>
            <a:ext cx="838200" cy="990600"/>
          </a:xfrm>
          <a:prstGeom prst="curvedRightArrow">
            <a:avLst>
              <a:gd name="adj1" fmla="val 22980"/>
              <a:gd name="adj2" fmla="val 47054"/>
              <a:gd name="adj3" fmla="val 33333"/>
            </a:avLst>
          </a:prstGeom>
          <a:solidFill>
            <a:srgbClr val="FF33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6347048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Le migrazioni globali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9512" y="2060849"/>
            <a:ext cx="8856984" cy="468052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4838" indent="-604838" algn="ctr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4 modelli migratori</a:t>
            </a:r>
          </a:p>
          <a:p>
            <a:pPr marL="604838" indent="-604838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Georgia" pitchFamily="16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Modello classico: nazioni di immigrati (Canada, Stati Uniti, Australia)‏</a:t>
            </a:r>
          </a:p>
          <a:p>
            <a:pPr marL="604838" indent="-604838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Georgia" pitchFamily="16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Modello coloniale: si favorisce l’immigrazione dalle ex-colonie (Francia, Gran Bretagna)‏</a:t>
            </a:r>
          </a:p>
          <a:p>
            <a:pPr marL="604838" indent="-604838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Georgia" pitchFamily="16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Modello dei lavoratori ospiti: immigrazione su base temporanea, senza concessione della cittadinanza (Germania, Belgio..)‏</a:t>
            </a:r>
          </a:p>
          <a:p>
            <a:pPr marL="604838" indent="-604838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Georgia" pitchFamily="16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Modello illegale: ingresso irregolare degli immigrati nel paese di arrivo (effetto dell’irrigidimento delle leggi sull’immigrazione)‏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6347048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L’immigrazione in Italia</a:t>
            </a:r>
          </a:p>
        </p:txBody>
      </p:sp>
      <p:pic>
        <p:nvPicPr>
          <p:cNvPr id="5" name="Immagine 4" descr="Cruscotto statistico giornalier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56984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RAZZA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75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Padre 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del concetto: de </a:t>
            </a:r>
            <a:r>
              <a:rPr lang="it-IT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Goubineau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(1816-1882), che individua 3 “razze umane”: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razza bianca (caucasica): possiede intelligenza, moralità e volontà di potenza superiori alle altre razze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razza nera (negroide): è quella meno dotata, priva di moralità e di natura animalesca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razza gialla (mongoloide)</a:t>
            </a:r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6563072" cy="1210146"/>
          </a:xfrm>
          <a:prstGeom prst="rect">
            <a:avLst/>
          </a:prstGeom>
          <a:solidFill>
            <a:srgbClr val="7200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L’immigrazione in </a:t>
            </a:r>
            <a:r>
              <a:rPr lang="it-I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Europa</a:t>
            </a:r>
            <a:endParaRPr lang="it-IT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  <p:pic>
        <p:nvPicPr>
          <p:cNvPr id="3" name="Immagine 2" descr="https://www.ispionline.it/wp-content/uploads/2022/10/emergenza_migrant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9"/>
          <a:stretch/>
        </p:blipFill>
        <p:spPr bwMode="auto">
          <a:xfrm>
            <a:off x="457200" y="1556792"/>
            <a:ext cx="8219256" cy="4999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5842992" cy="1143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Panico morale (S. Cohen)</a:t>
            </a:r>
            <a:r>
              <a:rPr lang="ar-S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79512" y="2132856"/>
            <a:ext cx="8856984" cy="449654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“Le società sono soggette, di quando in quando, a periodi di panico morale. In questi periodi, l’attenzione si concentra su una condizione, un episodio, una persona o un gruppo di persone, considerate come una minaccia ai valori ed agli interessi della società; la sua (o la loro) natura viene presentata in modo stilizzato e stereotipato dai mass media; barricate morali vengono erette dai giornalisti, dai vescovi, dai politici e dagli altri benpensanti”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79512" y="63500"/>
            <a:ext cx="6912768" cy="128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5 condizioni per il panico morale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79512" y="1988841"/>
            <a:ext cx="8784976" cy="468052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4838" indent="-604838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crescere la preoccupazione per alcuni gruppi di persone e per le conseguenze negative delle loro azioni</a:t>
            </a:r>
          </a:p>
          <a:p>
            <a:pPr marL="604838" indent="-604838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aumentare l’ostilità verso quei gruppi</a:t>
            </a:r>
          </a:p>
          <a:p>
            <a:pPr marL="604838" indent="-604838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Deve esserci un ampio consenso sul fatto che la minaccia che viene da questi gruppi è seria e reale</a:t>
            </a:r>
          </a:p>
          <a:p>
            <a:pPr marL="604838" indent="-604838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paura deve essere priva di fondamento, ingiustificata, prodotta da un pericolo immaginario o almeno esagerata</a:t>
            </a:r>
          </a:p>
          <a:p>
            <a:pPr marL="604838" indent="-604838">
              <a:lnSpc>
                <a:spcPct val="88000"/>
              </a:lnSpc>
              <a:spcBef>
                <a:spcPts val="700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Il panico morale è “volatile”: appare e scompare improvvisamente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79512" y="206375"/>
            <a:ext cx="6696744" cy="120640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Perché alcuni immigrati delinquono? </a:t>
            </a:r>
            <a:r>
              <a:rPr lang="it-IT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 3 </a:t>
            </a:r>
            <a:r>
              <a:rPr lang="it-IT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teorie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9552" y="2276872"/>
            <a:ext cx="8229600" cy="3963144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1. Teoria del conflitto di culture (</a:t>
            </a:r>
            <a:r>
              <a:rPr lang="it-IT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Sellin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)</a:t>
            </a:r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2. Teoria della tensione o privazione relativa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3. Teoria del controllo sociale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51520" y="206375"/>
            <a:ext cx="6768752" cy="120640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Perché alcuni immigrati delinquono? </a:t>
            </a:r>
            <a:r>
              <a:rPr lang="it-IT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3 </a:t>
            </a:r>
            <a:r>
              <a:rPr lang="it-IT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teorie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1916831"/>
            <a:ext cx="8229600" cy="460851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Arial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Teoria del conflitto di culture 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(T. </a:t>
            </a:r>
            <a:r>
              <a:rPr lang="it-IT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Sellin</a:t>
            </a: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)‏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it-IT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Chi commette un reato lo fa perché resta fedele alle norme di condotta della sua cultura di origine e ai valori che ha interiorizzato.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Non è l’individuo ad essere deviante, bensì il gruppo cui appartiene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it-IT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11163" y="179388"/>
            <a:ext cx="6609109" cy="1143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2. Teoria della tensione </a:t>
            </a:r>
            <a:b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o privazione relativa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750" y="1988840"/>
            <a:ext cx="8229600" cy="477391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Gli immigrati, quando costituiscono una minoranza socialmente svantaggiata,  commettono reati perché spinti dalla frustrazione che provano. </a:t>
            </a: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Essi percepiscono lo squilibrio tra struttura culturale (che definisce le mete i mezzi attraverso cui raggiungerle) e struttura sociale (l’effettiva distribuzione nella società delle opportunità per arrivare a tali mete)</a:t>
            </a:r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539750" y="179388"/>
            <a:ext cx="648052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3. Teoria del controllo sociale</a:t>
            </a: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9750" y="1556792"/>
            <a:ext cx="8229600" cy="504056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devianza è il frutto di DECISIONI SITUAZIONALI, quindi un’opportunità associata ad una motivazione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Hirschi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individua 4 tipi di vincoli che impongono alle persone il rispetto delle leggi: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l’attaccamento (vincolo affettivo)‏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L’impegno (vincolo materiale)‏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Il coinvolgimento (vincolo temporale)‏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AutoNum type="arabicPeriod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Le credenze (vincolo morale)‏</a:t>
            </a: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Georgia" pitchFamily="16" charset="0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604838" indent="-6048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6275040" cy="85010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Gli stranieri irregolari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2190750" cy="299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133600"/>
            <a:ext cx="219075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733800"/>
            <a:ext cx="2190750" cy="286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07504" y="152400"/>
            <a:ext cx="6984776" cy="82832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Stranieri residenti per regione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13619"/>
            <a:ext cx="68580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063383" cy="12515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RESTIAMO UMANE/I</a:t>
            </a:r>
            <a:endParaRPr lang="it-IT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6" descr="C:\Users\Ciss0001\Desktop\migran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04782" cy="44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7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764704"/>
            <a:ext cx="8229600" cy="5832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Il 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concetto di RAZZA è stato del tutto screditato a livello scientifico.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In termini biologici, non esistono razze, ma soltanto gamme di variazioni tra gruppi umani.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Le differenze genetiche </a:t>
            </a:r>
            <a:r>
              <a:rPr lang="it-IT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all’interno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di un gruppo di </a:t>
            </a:r>
            <a: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donne/uomini 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simili per tratti fisici sono elevate </a:t>
            </a:r>
            <a:r>
              <a:rPr lang="it-IT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tanto quanto le differenze </a:t>
            </a:r>
            <a:r>
              <a:rPr lang="it-IT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tra i gruppi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.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RAZZA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36576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"/>
            <a:ext cx="33337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62400"/>
            <a:ext cx="35814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62413"/>
            <a:ext cx="4724400" cy="279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8382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L'UNESCO sostituisce il concetto di razza con quello di POPOLO</a:t>
            </a:r>
            <a:br>
              <a:rPr lang="it-IT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</a:br>
            <a:endParaRPr lang="it-I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1988840"/>
            <a:ext cx="8229600" cy="46085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Se la intendiamo da un punto di vista sociologico – e non biologico – possiamo definire la RAZZA come: 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un insieme di relazioni sociali che permette di classificare le persone, assegnando loro attributi o competenze sulla base di caratteristiche biologiche</a:t>
            </a: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(es. colore della pelle)</a:t>
            </a:r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RAZZA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ETNIA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1916832"/>
            <a:ext cx="8229600" cy="475252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Si riferisce ai TRATTI CULTURALI che contraddistinguono una determinata comunità di persone (es. lingua, storia, abbigliamento, alimentazione, usanze, ecc.)</a:t>
            </a:r>
            <a:r>
              <a:rPr lang="ar-S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‏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Quindi, le differenze etniche sono APPRESE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Spesso però si confonde il concetto di etnia con quello di MINORANZA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5987008" cy="122413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Pregiudizio e discriminazione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916832"/>
            <a:ext cx="8229600" cy="468052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PREGIUDIZIO: opinioni e atteggiamenti preconcetti di un gruppo verso i membri di un altro gruppo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Alla base del pregiudizio ci sono gli STEREOTIPI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7504" y="1988840"/>
            <a:ext cx="8928992" cy="46085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STEREOTIPO: è un’immagine semplicistica e riduttiva che si applica ad un individuo, un’etnia, una religione, una cultura ecc. Il termine, che deriva dal greco </a:t>
            </a:r>
            <a:r>
              <a:rPr lang="it-IT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stereós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(duro, solido) e </a:t>
            </a:r>
            <a:r>
              <a:rPr lang="it-IT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túpos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(impressione, tipo), significa letteralmente “immagine rigida”</a:t>
            </a: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8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Le persone rimangono imprigionate in formule prefissate, incapaci di modificare i propri giudizi alla luce di nuove esperienze e percezioni della realtà. Lo stereotipo, quindi, è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è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 fortemente irrazionale, in quanto non si basa su un'effettiva esperienza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39552" y="116632"/>
            <a:ext cx="5987008" cy="122413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Pregiudizio e discriminazione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060848"/>
            <a:ext cx="8229600" cy="424847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6" charset="0"/>
            </a:endParaRP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Se il pregiudizio si riferisce ad opinioni ed atteggiamenti, </a:t>
            </a:r>
          </a:p>
          <a:p>
            <a:pPr marL="338138" indent="-338138">
              <a:lnSpc>
                <a:spcPct val="98000"/>
              </a:lnSpc>
              <a:spcBef>
                <a:spcPts val="800"/>
              </a:spcBef>
              <a:buClr>
                <a:srgbClr val="FFCC66"/>
              </a:buClr>
              <a:buSzPct val="80000"/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la DISCRIMINAZIONE riguarda invece i COMPORTAMENTI effettivi verso i membri di un determinato gruppo, cui viene escluso l’accesso a certe possibilità garantite agli altri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72033" y="116632"/>
            <a:ext cx="5987008" cy="122413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buClr>
                <a:srgbClr val="FFFFCC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6" charset="0"/>
              </a:rPr>
              <a:t>Pregiudizio e discriminazione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eorgi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1289</Words>
  <Application>Microsoft Office PowerPoint</Application>
  <PresentationFormat>Presentazione su schermo (4:3)</PresentationFormat>
  <Paragraphs>116</Paragraphs>
  <Slides>29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Georgia</vt:lpstr>
      <vt:lpstr>Times New Roman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RESTIAMO UMANE/I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modified xsi:type="dcterms:W3CDTF">2023-10-14T15:30:25Z</dcterms:modified>
</cp:coreProperties>
</file>